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o del título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12" name="Nivel de texto 1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1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 Juan Pérez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 Juan Pérez</a:t>
            </a:r>
          </a:p>
        </p:txBody>
      </p:sp>
      <p:sp>
        <p:nvSpPr>
          <p:cNvPr id="94" name="“Escribe una cita aquí”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“Escribe una cita aquí” </a:t>
            </a:r>
          </a:p>
        </p:txBody>
      </p:sp>
      <p:sp>
        <p:nvSpPr>
          <p:cNvPr id="95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n"/>
          <p:cNvSpPr/>
          <p:nvPr>
            <p:ph type="pic" idx="13"/>
          </p:nvPr>
        </p:nvSpPr>
        <p:spPr>
          <a:xfrm>
            <a:off x="-949853" y="0"/>
            <a:ext cx="14904506" cy="994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horizont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n"/>
          <p:cNvSpPr/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exto del título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Texto del título</a:t>
            </a:r>
          </a:p>
        </p:txBody>
      </p:sp>
      <p:sp>
        <p:nvSpPr>
          <p:cNvPr id="22" name="Nivel de texto 1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23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(centr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o del título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3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vertical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n"/>
          <p:cNvSpPr/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exto del título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Texto del título</a:t>
            </a:r>
          </a:p>
        </p:txBody>
      </p:sp>
      <p:sp>
        <p:nvSpPr>
          <p:cNvPr id="40" name="Nivel de texto 1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1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(arrib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49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 y 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57" name="Nivel de texto 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58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ítulo, viñetas y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n"/>
          <p:cNvSpPr/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exto del título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Texto del título</a:t>
            </a:r>
          </a:p>
        </p:txBody>
      </p:sp>
      <p:sp>
        <p:nvSpPr>
          <p:cNvPr id="67" name="Nivel de texto 1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8" name="Número de diapositiva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ñe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Nivel de texto 1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7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 f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n"/>
          <p:cNvSpPr/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n"/>
          <p:cNvSpPr/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n"/>
          <p:cNvSpPr/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Número de diapositiva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 del título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Texto del título</a:t>
            </a:r>
          </a:p>
        </p:txBody>
      </p:sp>
      <p:sp>
        <p:nvSpPr>
          <p:cNvPr id="3" name="Nivel de texto 1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4" name="Número de diapositiva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6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9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10.png"/><Relationship Id="rId4" Type="http://schemas.openxmlformats.org/officeDocument/2006/relationships/image" Target="../media/image11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3" Type="http://schemas.openxmlformats.org/officeDocument/2006/relationships/image" Target="../media/image10.png"/><Relationship Id="rId4" Type="http://schemas.openxmlformats.org/officeDocument/2006/relationships/image" Target="../media/image1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3" Type="http://schemas.openxmlformats.org/officeDocument/2006/relationships/image" Target="../media/image13.png"/><Relationship Id="rId4" Type="http://schemas.openxmlformats.org/officeDocument/2006/relationships/image" Target="../media/image1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ENCUESTA DE EVALUACIÓN"/>
          <p:cNvSpPr txBox="1"/>
          <p:nvPr>
            <p:ph type="ctrTitle"/>
          </p:nvPr>
        </p:nvSpPr>
        <p:spPr>
          <a:xfrm>
            <a:off x="1270000" y="1536700"/>
            <a:ext cx="10464800" cy="1276450"/>
          </a:xfrm>
          <a:prstGeom prst="rect">
            <a:avLst/>
          </a:prstGeom>
        </p:spPr>
        <p:txBody>
          <a:bodyPr anchor="t"/>
          <a:lstStyle>
            <a:lvl1pPr defTabSz="457200">
              <a:defRPr sz="48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/>
            <a:r>
              <a:t>ENCUESTA DE EVALUACIÓN</a:t>
            </a:r>
          </a:p>
        </p:txBody>
      </p:sp>
      <p:pic>
        <p:nvPicPr>
          <p:cNvPr id="156" name="Código QR Encuesta de Evaluación.jpeg" descr="Código QR Encuesta de Evaluación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17416" y="3315716"/>
            <a:ext cx="4569968" cy="45699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¿CUAL ES LA TEMÁTICA 2026?"/>
          <p:cNvSpPr txBox="1"/>
          <p:nvPr>
            <p:ph type="ctrTitle"/>
          </p:nvPr>
        </p:nvSpPr>
        <p:spPr>
          <a:xfrm>
            <a:off x="584200" y="469899"/>
            <a:ext cx="4815979" cy="1979564"/>
          </a:xfrm>
          <a:prstGeom prst="rect">
            <a:avLst/>
          </a:prstGeom>
        </p:spPr>
        <p:txBody>
          <a:bodyPr anchor="t"/>
          <a:lstStyle>
            <a:lvl1pPr algn="l" defTabSz="457200">
              <a:defRPr sz="4800">
                <a:solidFill>
                  <a:srgbClr val="DEE372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/>
            <a:r>
              <a:t>¿CUAL ES LA TEMÁTICA 2026?</a:t>
            </a:r>
          </a:p>
        </p:txBody>
      </p:sp>
      <p:pic>
        <p:nvPicPr>
          <p:cNvPr id="121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284667" y="315422"/>
            <a:ext cx="4282727" cy="22885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88028" y="7050091"/>
            <a:ext cx="8379882" cy="2288519"/>
          </a:xfrm>
          <a:prstGeom prst="rect">
            <a:avLst/>
          </a:prstGeom>
          <a:ln w="12700">
            <a:miter lim="400000"/>
          </a:ln>
        </p:spPr>
      </p:pic>
      <p:sp>
        <p:nvSpPr>
          <p:cNvPr id="123" name="En continuidad con la edición anterior, el territorio sigue siendo el eje central. En esta ocasión, la invitación es a abordarlo bajo el lema “Paisajes afectivos”, una propuesta que pone en valor su dimensión sensible…"/>
          <p:cNvSpPr txBox="1"/>
          <p:nvPr/>
        </p:nvSpPr>
        <p:spPr>
          <a:xfrm>
            <a:off x="3276606" y="2391409"/>
            <a:ext cx="7300504" cy="49707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En continuidad con la edición anterior, el territorio sigue siendo el eje central. En esta ocasión, la invitación es a abordarlo bajo el lema “Paisajes afectivos”, una propuesta que pone en valor su dimensión sensible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y relacional.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Esta temática invita a comprender el territorio no solo como un lugar físico o geográfico, sino como un espacio moldeado continuamente por experiencias, memorias, presencias y prácticas de cuidado;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En síntesis, “Paisajes afectivos”…"/>
          <p:cNvSpPr txBox="1"/>
          <p:nvPr/>
        </p:nvSpPr>
        <p:spPr>
          <a:xfrm>
            <a:off x="3302006" y="1071244"/>
            <a:ext cx="7300504" cy="76111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En síntesis, “Paisajes afectivos”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nos invita a pensar el territorio: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rPr>
                <a:solidFill>
                  <a:srgbClr val="DEE372"/>
                </a:solidFill>
                <a:latin typeface="Roboto Bold"/>
                <a:ea typeface="Roboto Bold"/>
                <a:cs typeface="Roboto Bold"/>
                <a:sym typeface="Roboto Bold"/>
              </a:rPr>
              <a:t>Más allá del espacio geográfico: </a:t>
            </a:r>
            <a:r>
              <a:t>como una construcción subjetiva, simbólica y emocional.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rPr>
                <a:solidFill>
                  <a:srgbClr val="DEE372"/>
                </a:solidFill>
                <a:latin typeface="Roboto Bold"/>
                <a:ea typeface="Roboto Bold"/>
                <a:cs typeface="Roboto Bold"/>
                <a:sym typeface="Roboto Bold"/>
              </a:rPr>
              <a:t>Como un medio vivo:</a:t>
            </a:r>
            <a:r>
              <a:rPr>
                <a:latin typeface="Roboto Bold"/>
                <a:ea typeface="Roboto Bold"/>
                <a:cs typeface="Roboto Bold"/>
                <a:sym typeface="Roboto Bold"/>
              </a:rPr>
              <a:t> </a:t>
            </a:r>
            <a:r>
              <a:t>un ecosistema sensible definido por los vínculos que se establecen en él.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rPr>
                <a:solidFill>
                  <a:srgbClr val="DEE372"/>
                </a:solidFill>
                <a:latin typeface="Roboto Bold"/>
                <a:ea typeface="Roboto Bold"/>
                <a:cs typeface="Roboto Bold"/>
                <a:sym typeface="Roboto Bold"/>
              </a:rPr>
              <a:t>Como un entorno frágil:</a:t>
            </a:r>
            <a:r>
              <a:t> un espacio que requiere de nuestra atención, respeto y cuidado.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rPr>
                <a:solidFill>
                  <a:srgbClr val="DEE372"/>
                </a:solidFill>
                <a:latin typeface="Roboto Bold"/>
                <a:ea typeface="Roboto Bold"/>
                <a:cs typeface="Roboto Bold"/>
                <a:sym typeface="Roboto Bold"/>
              </a:rPr>
              <a:t>Como un cuerpo que respira: </a:t>
            </a:r>
            <a:r>
              <a:t>un entorno que se transforma permanentemente junto a quienes lo habitan, en un proceso continuo de afectación mutua.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Desde esta perspectiva, el paisaje deja de ser un telón de fondo para convertirse en una experiencia compartida, cargada de significados, memorias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y emociones.</a:t>
            </a:r>
          </a:p>
        </p:txBody>
      </p:sp>
      <p:pic>
        <p:nvPicPr>
          <p:cNvPr id="126" name="Imagen" descr="Imagen"/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9693910" y="6995661"/>
            <a:ext cx="3192780" cy="307747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957858" y="-485807"/>
            <a:ext cx="12405284" cy="2648014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Imagen" descr="Imagen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06217" y="2046351"/>
            <a:ext cx="1264366" cy="402096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¿Qué entendemos por paisaje?"/>
          <p:cNvSpPr txBox="1"/>
          <p:nvPr>
            <p:ph type="ctrTitle"/>
          </p:nvPr>
        </p:nvSpPr>
        <p:spPr>
          <a:xfrm>
            <a:off x="6337300" y="2268219"/>
            <a:ext cx="4815979" cy="1979564"/>
          </a:xfrm>
          <a:prstGeom prst="rect">
            <a:avLst/>
          </a:prstGeom>
        </p:spPr>
        <p:txBody>
          <a:bodyPr anchor="t"/>
          <a:lstStyle>
            <a:lvl1pPr algn="l" defTabSz="434340">
              <a:defRPr sz="456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/>
            <a:r>
              <a:t>¿Qué entendemos por paisaje?</a:t>
            </a:r>
          </a:p>
        </p:txBody>
      </p:sp>
      <p:sp>
        <p:nvSpPr>
          <p:cNvPr id="131" name="Al pensar en paisaje, solemos imaginar solo lo visible; sin embargo, este no solo se observa, también se siente, se recorre, se habita y se recuerda. Un cerro, una costa o una ciudad pueden experimentarse a través de múltiples dimensiones sensoriales y relacionales."/>
          <p:cNvSpPr txBox="1"/>
          <p:nvPr/>
        </p:nvSpPr>
        <p:spPr>
          <a:xfrm>
            <a:off x="6350006" y="4189730"/>
            <a:ext cx="5182531" cy="30848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>
            <a:lvl1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/>
            <a:r>
              <a:t>Al pensar en paisaje, solemos imaginar solo lo visible; sin embargo, este no solo se observa, también se siente, se recorre, se habita y se recuerda. Un cerro, una costa o una ciudad pueden experimentarse a través de múltiples dimensiones sensoriales y relacionales.</a:t>
            </a:r>
          </a:p>
        </p:txBody>
      </p:sp>
      <p:pic>
        <p:nvPicPr>
          <p:cNvPr id="132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40000" y="476932"/>
            <a:ext cx="8688734" cy="82155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841356" y="-3601130"/>
            <a:ext cx="7018288" cy="5881460"/>
          </a:xfrm>
          <a:prstGeom prst="rect">
            <a:avLst/>
          </a:prstGeom>
          <a:ln w="12700">
            <a:miter lim="400000"/>
          </a:ln>
        </p:spPr>
      </p:pic>
      <p:sp>
        <p:nvSpPr>
          <p:cNvPr id="135" name="PROPUESTA METODOLÓGICA…"/>
          <p:cNvSpPr txBox="1"/>
          <p:nvPr>
            <p:ph type="ctrTitle"/>
          </p:nvPr>
        </p:nvSpPr>
        <p:spPr>
          <a:xfrm>
            <a:off x="584200" y="469899"/>
            <a:ext cx="9662567" cy="1979564"/>
          </a:xfrm>
          <a:prstGeom prst="rect">
            <a:avLst/>
          </a:prstGeom>
        </p:spPr>
        <p:txBody>
          <a:bodyPr anchor="t"/>
          <a:lstStyle/>
          <a:p>
            <a:pPr algn="l" defTabSz="457200">
              <a:defRPr sz="48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PROPUESTA METODOLÓGICA</a:t>
            </a:r>
          </a:p>
          <a:p>
            <a:pPr algn="l" defTabSz="457200">
              <a:defRPr sz="48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“PAISAJES AFECTIVOS”</a:t>
            </a:r>
          </a:p>
        </p:txBody>
      </p:sp>
      <p:sp>
        <p:nvSpPr>
          <p:cNvPr id="136" name="La SEA 2026 propone vivir la educación artística como un viaje sensible por los “Paisajes afectivos”. Esta experiencia se concibe como un proceso intergeneracional que convoca a explorar la relación entre territorio, memorias y afectos a través de prácticas artísticas situadas.…"/>
          <p:cNvSpPr txBox="1"/>
          <p:nvPr/>
        </p:nvSpPr>
        <p:spPr>
          <a:xfrm>
            <a:off x="4787906" y="2632710"/>
            <a:ext cx="7300504" cy="64795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La SEA 2026 propone vivir la educación artística como un viaje sensible por los “Paisajes afectivos”. Esta experiencia se concibe como un proceso intergeneracional que convoca a explorar la relación entre territorio, memorias y afectos a través de prácticas artísticas situadas.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La propuesta metodológica se estructura en tres estaciones conectadas, concebidas como una guía flexible que puede recorrerse de manera completa o parcial, adaptarse o ampliarse según los intereses, tiempos y contextos de cada comunidad.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Estas estaciones pueden desarrollarse en una o varias jornadas, o bien integrarse a proyectos de mayor duración.</a:t>
            </a:r>
          </a:p>
        </p:txBody>
      </p:sp>
      <p:pic>
        <p:nvPicPr>
          <p:cNvPr id="137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415724" y="2784767"/>
            <a:ext cx="4855364" cy="56318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Enfoque intergeneracional:…"/>
          <p:cNvSpPr txBox="1"/>
          <p:nvPr/>
        </p:nvSpPr>
        <p:spPr>
          <a:xfrm>
            <a:off x="5600706" y="2767330"/>
            <a:ext cx="5825568" cy="64935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3500"/>
              <a:t>Enfoque intergeneracional: </a:t>
            </a:r>
            <a:endParaRPr sz="3500"/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El corazón de la propuesta metodológica es la invitación a que distintas generaciones compartan sus experiencias del territorio para proyectar o imaginar un “Paisaje afectivo” común.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350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t>Enfoque inclusivo: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La metodología promueve una participación abierta y diversa, en la que los cuerpos, los ritmos y las formas de expresión de cada persona son plenamente validados. Compartir, caminar, detenerse, observar, conversar, experimentar o, simplemente, acompañar, son modos legítimos de participar.</a:t>
            </a:r>
          </a:p>
        </p:txBody>
      </p:sp>
      <p:pic>
        <p:nvPicPr>
          <p:cNvPr id="140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73190" y="390117"/>
            <a:ext cx="2749762" cy="884495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115299" y="11846"/>
            <a:ext cx="8714192" cy="13641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883562" y="289776"/>
            <a:ext cx="7602805" cy="917404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flipH="1">
            <a:off x="4098301" y="-3633054"/>
            <a:ext cx="8714192" cy="1364150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22121" y="262234"/>
            <a:ext cx="6932226" cy="92291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ara acreditar su participación oficial en la SEA 2026, las instituciones y organizaciones deben registrarse en el sitio web semanaeducacionartistica.cl a partir de marzo. En esta plataforma podrán acceder a:…"/>
          <p:cNvSpPr txBox="1"/>
          <p:nvPr/>
        </p:nvSpPr>
        <p:spPr>
          <a:xfrm>
            <a:off x="4025906" y="1888785"/>
            <a:ext cx="7677436" cy="7233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Para acreditar su participación oficial en la SEA 2026, las instituciones y organizaciones deben registrarse en el sitio web </a:t>
            </a:r>
            <a:r>
              <a:rPr>
                <a:latin typeface="Roboto Bold"/>
                <a:ea typeface="Roboto Bold"/>
                <a:cs typeface="Roboto Bold"/>
                <a:sym typeface="Roboto Bold"/>
              </a:rPr>
              <a:t>semanaeducacionartistica.cl </a:t>
            </a:r>
            <a:r>
              <a:t>a partir de marzo. En esta plataforma podrán acceder a: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t>convocatorias abiertas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t>instancias de formación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t>recursos descargables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E79778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t>ejemplos de prácticas y materiales didácticos para el desarrollo de actividades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Una vez finalizadas las acciones, es fundamental reportar las experiencias realizadas en el mismo sitio web. </a:t>
            </a: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</a:p>
          <a:p>
            <a:pPr algn="l">
              <a:lnSpc>
                <a:spcPct val="110000"/>
              </a:lnSpc>
              <a:defRPr b="0" sz="23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pPr>
            <a:r>
              <a:t>Este paso permitirá obtener el Certificado UNESCO, que reconoce oficialmente su participación en la SEA 2026.  </a:t>
            </a:r>
          </a:p>
        </p:txBody>
      </p:sp>
      <p:pic>
        <p:nvPicPr>
          <p:cNvPr id="149" name="Imagen" descr="Imagen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31920" y="630894"/>
            <a:ext cx="3309063" cy="274683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0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0841" y="3924201"/>
            <a:ext cx="1565603" cy="210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0841" y="4622702"/>
            <a:ext cx="1565603" cy="21009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2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0841" y="5400697"/>
            <a:ext cx="1565603" cy="210096"/>
          </a:xfrm>
          <a:prstGeom prst="rect">
            <a:avLst/>
          </a:prstGeom>
          <a:ln w="12700">
            <a:miter lim="400000"/>
          </a:ln>
        </p:spPr>
      </p:pic>
      <p:pic>
        <p:nvPicPr>
          <p:cNvPr id="153" name="Imagen" descr="Imagen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20841" y="6178693"/>
            <a:ext cx="1565603" cy="2100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